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5" r:id="rId2"/>
    <p:sldMasterId id="2147483681" r:id="rId3"/>
    <p:sldMasterId id="2147483678" r:id="rId4"/>
  </p:sldMasterIdLst>
  <p:notesMasterIdLst>
    <p:notesMasterId r:id="rId13"/>
  </p:notesMasterIdLst>
  <p:sldIdLst>
    <p:sldId id="280" r:id="rId5"/>
    <p:sldId id="281" r:id="rId6"/>
    <p:sldId id="282" r:id="rId7"/>
    <p:sldId id="283" r:id="rId8"/>
    <p:sldId id="284" r:id="rId9"/>
    <p:sldId id="285" r:id="rId10"/>
    <p:sldId id="286" r:id="rId11"/>
    <p:sldId id="28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7F21"/>
    <a:srgbClr val="A88B49"/>
    <a:srgbClr val="7B704F"/>
    <a:srgbClr val="6C2686"/>
    <a:srgbClr val="082140"/>
    <a:srgbClr val="CA25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52A7D-DCD5-464E-876A-D3CC8E4A69FA}" v="143" dt="2023-09-12T11:26:00.315"/>
    <p1510:client id="{833A0742-569F-9AB4-D15E-113B413C05B2}" v="61" dt="2023-09-12T13:52:36.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8"/>
    <p:restoredTop sz="94762"/>
  </p:normalViewPr>
  <p:slideViewPr>
    <p:cSldViewPr snapToGrid="0" snapToObjects="1">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54A33-1090-EC4D-8812-6652BA304414}" type="datetimeFigureOut">
              <a:rPr lang="en-US" smtClean="0"/>
              <a:t>9/12/2023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9DF67-0900-1547-96D2-E921F3F76B03}" type="slidenum">
              <a:rPr lang="en-US" smtClean="0"/>
              <a:t>‹#›</a:t>
            </a:fld>
            <a:endParaRPr lang="en-US"/>
          </a:p>
        </p:txBody>
      </p:sp>
    </p:spTree>
    <p:extLst>
      <p:ext uri="{BB962C8B-B14F-4D97-AF65-F5344CB8AC3E}">
        <p14:creationId xmlns:p14="http://schemas.microsoft.com/office/powerpoint/2010/main" val="506433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211571"/>
            <a:ext cx="9144000" cy="1298391"/>
          </a:xfrm>
          <a:prstGeom prst="rect">
            <a:avLst/>
          </a:prstGeom>
        </p:spPr>
        <p:txBody>
          <a:bodyPr anchor="b"/>
          <a:lstStyle>
            <a:lvl1pPr algn="ctr">
              <a:defRPr sz="6000" b="1" i="0" baseline="0">
                <a:latin typeface="arial" charset="0"/>
              </a:defRPr>
            </a:lvl1pPr>
          </a:lstStyle>
          <a:p>
            <a:r>
              <a:rPr lang="en-US" dirty="0"/>
              <a:t>Title of slide</a:t>
            </a:r>
          </a:p>
        </p:txBody>
      </p:sp>
      <p:sp>
        <p:nvSpPr>
          <p:cNvPr id="3" name="Subtitle 2"/>
          <p:cNvSpPr>
            <a:spLocks noGrp="1"/>
          </p:cNvSpPr>
          <p:nvPr>
            <p:ph type="subTitle" idx="1" hasCustomPrompt="1"/>
          </p:nvPr>
        </p:nvSpPr>
        <p:spPr>
          <a:xfrm>
            <a:off x="1524000" y="3602038"/>
            <a:ext cx="9144000" cy="693515"/>
          </a:xfrm>
          <a:prstGeom prst="rect">
            <a:avLst/>
          </a:prstGeom>
        </p:spPr>
        <p:txBody>
          <a:bodyPr/>
          <a:lstStyle>
            <a:lvl1pPr marL="0" indent="0" algn="ctr">
              <a:buNone/>
              <a:defRPr sz="2400" baseline="0">
                <a:solidFill>
                  <a:srgbClr val="F67F21"/>
                </a:solidFill>
                <a:latin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person/subtitle</a:t>
            </a:r>
          </a:p>
        </p:txBody>
      </p:sp>
    </p:spTree>
    <p:extLst>
      <p:ext uri="{BB962C8B-B14F-4D97-AF65-F5344CB8AC3E}">
        <p14:creationId xmlns:p14="http://schemas.microsoft.com/office/powerpoint/2010/main" val="1688144610"/>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itle 1"/>
          <p:cNvSpPr txBox="1">
            <a:spLocks/>
          </p:cNvSpPr>
          <p:nvPr userDrawn="1"/>
        </p:nvSpPr>
        <p:spPr>
          <a:xfrm>
            <a:off x="365551" y="3064532"/>
            <a:ext cx="11536018" cy="734864"/>
          </a:xfrm>
          <a:prstGeom prst="rect">
            <a:avLst/>
          </a:prstGeom>
        </p:spPr>
        <p:txBody>
          <a:bodyPr anchor="b"/>
          <a:lstStyle>
            <a:lvl1pPr algn="l" defTabSz="914400" rtl="0" eaLnBrk="1" latinLnBrk="0" hangingPunct="1">
              <a:lnSpc>
                <a:spcPct val="90000"/>
              </a:lnSpc>
              <a:spcBef>
                <a:spcPct val="0"/>
              </a:spcBef>
              <a:buNone/>
              <a:defRPr sz="4000" b="1" i="0" kern="1200" baseline="0">
                <a:solidFill>
                  <a:schemeClr val="tx1"/>
                </a:solidFill>
                <a:latin typeface="arial" charset="0"/>
                <a:ea typeface="+mj-ea"/>
                <a:cs typeface="+mj-cs"/>
              </a:defRPr>
            </a:lvl1pPr>
          </a:lstStyle>
          <a:p>
            <a:pPr algn="ctr"/>
            <a:r>
              <a:rPr lang="en-US" sz="4400" baseline="0">
                <a:solidFill>
                  <a:schemeClr val="bg1"/>
                </a:solidFill>
              </a:rPr>
              <a:t>Thank you</a:t>
            </a:r>
            <a:endParaRPr lang="en-US" sz="4400" baseline="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489098" y="2030818"/>
            <a:ext cx="11206716" cy="3732029"/>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imag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2030818"/>
            <a:ext cx="12192000" cy="3732029"/>
          </a:xfrm>
          <a:prstGeom prst="rect">
            <a:avLst/>
          </a:prstGeom>
        </p:spPr>
        <p:txBody>
          <a:bodyPr/>
          <a:lstStyle/>
          <a:p>
            <a:endParaRPr lang="en-US"/>
          </a:p>
        </p:txBody>
      </p:sp>
    </p:spTree>
    <p:extLst>
      <p:ext uri="{BB962C8B-B14F-4D97-AF65-F5344CB8AC3E}">
        <p14:creationId xmlns:p14="http://schemas.microsoft.com/office/powerpoint/2010/main" val="424311049"/>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6" name="TextBox 5"/>
          <p:cNvSpPr txBox="1"/>
          <p:nvPr userDrawn="1"/>
        </p:nvSpPr>
        <p:spPr>
          <a:xfrm>
            <a:off x="6188149" y="3349256"/>
            <a:ext cx="914400" cy="914400"/>
          </a:xfrm>
          <a:prstGeom prst="rect">
            <a:avLst/>
          </a:prstGeom>
        </p:spPr>
        <p:txBody>
          <a:bodyPr wrap="none" rtlCol="0" anchor="ctr" anchorCtr="0">
            <a:normAutofit/>
          </a:bodyPr>
          <a:lstStyle/>
          <a:p>
            <a:endParaRPr lang="en-US" sz="4000" b="1" dirty="0">
              <a:latin typeface="Arial" charset="0"/>
              <a:ea typeface="Arial" charset="0"/>
              <a:cs typeface="Arial" charset="0"/>
            </a:endParaRPr>
          </a:p>
        </p:txBody>
      </p:sp>
      <p:sp>
        <p:nvSpPr>
          <p:cNvPr id="7" name="Title 1"/>
          <p:cNvSpPr>
            <a:spLocks noGrp="1"/>
          </p:cNvSpPr>
          <p:nvPr>
            <p:ph type="ctrTitle" hasCustomPrompt="1"/>
          </p:nvPr>
        </p:nvSpPr>
        <p:spPr>
          <a:xfrm>
            <a:off x="321365" y="1565341"/>
            <a:ext cx="11536018" cy="734864"/>
          </a:xfrm>
          <a:prstGeom prst="rect">
            <a:avLst/>
          </a:prstGeom>
        </p:spPr>
        <p:txBody>
          <a:bodyPr anchor="b"/>
          <a:lstStyle>
            <a:lvl1pPr algn="l">
              <a:defRPr sz="4000" b="1" i="0" baseline="0">
                <a:latin typeface="arial" charset="0"/>
              </a:defRPr>
            </a:lvl1pPr>
          </a:lstStyle>
          <a:p>
            <a:r>
              <a:rPr lang="en-US" dirty="0"/>
              <a:t>Title of slide</a:t>
            </a:r>
          </a:p>
        </p:txBody>
      </p:sp>
      <p:sp>
        <p:nvSpPr>
          <p:cNvPr id="8" name="Subtitle 2"/>
          <p:cNvSpPr>
            <a:spLocks noGrp="1"/>
          </p:cNvSpPr>
          <p:nvPr>
            <p:ph type="subTitle" idx="1" hasCustomPrompt="1"/>
          </p:nvPr>
        </p:nvSpPr>
        <p:spPr>
          <a:xfrm>
            <a:off x="321365" y="2521374"/>
            <a:ext cx="11536018" cy="3198941"/>
          </a:xfrm>
          <a:prstGeom prst="rect">
            <a:avLst/>
          </a:prstGeom>
        </p:spPr>
        <p:txBody>
          <a:bodyPr/>
          <a:lstStyle>
            <a:lvl1pPr marL="0" indent="0" algn="l">
              <a:buNone/>
              <a:defRPr sz="2800" baseline="0">
                <a:solidFill>
                  <a:schemeClr val="tx1"/>
                </a:solidFill>
                <a:latin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of person/subtitle</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image slide">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382773" y="2030818"/>
            <a:ext cx="11461898" cy="3732029"/>
          </a:xfrm>
          <a:prstGeom prst="rect">
            <a:avLst/>
          </a:prstGeo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8343" y="1534707"/>
            <a:ext cx="11557591" cy="825721"/>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08343" y="2541181"/>
            <a:ext cx="11557591" cy="363578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7711" y="1709738"/>
            <a:ext cx="11568223"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97711" y="4589463"/>
            <a:ext cx="11568223"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17204" y="1513442"/>
            <a:ext cx="11538097" cy="825722"/>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17204" y="2583713"/>
            <a:ext cx="5702596" cy="359324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199" y="2583713"/>
            <a:ext cx="5683101" cy="3593250"/>
          </a:xfrm>
          <a:prstGeom prst="rect">
            <a:avLst/>
          </a:prstGeo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8160" y="1524074"/>
            <a:ext cx="11536510" cy="843997"/>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308160" y="2521135"/>
            <a:ext cx="5689415"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08160" y="3345047"/>
            <a:ext cx="5689415" cy="284461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521135"/>
            <a:ext cx="567247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3345047"/>
            <a:ext cx="5672470" cy="284461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0" y="946150"/>
            <a:ext cx="5719763" cy="3849688"/>
          </a:xfrm>
          <a:prstGeom prst="rect">
            <a:avLst/>
          </a:prstGeom>
          <a:solidFill>
            <a:srgbClr val="F67F21">
              <a:alpha val="60000"/>
            </a:srgbClr>
          </a:solidFill>
        </p:spPr>
        <p:txBody>
          <a:bodyPr/>
          <a:lstStyle>
            <a:lvl1pPr>
              <a:defRPr sz="3600" b="1" i="0" baseline="0">
                <a:solidFill>
                  <a:schemeClr val="bg1"/>
                </a:solidFill>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r>
              <a:rPr lang="en-US" dirty="0"/>
              <a:t>Text would go here</a:t>
            </a:r>
          </a:p>
        </p:txBody>
      </p:sp>
    </p:spTree>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9.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7826938"/>
      </p:ext>
    </p:extLst>
  </p:cSld>
  <p:clrMap bg1="lt1" tx1="dk1" bg2="lt2" tx2="dk2" accent1="accent1" accent2="accent2" accent3="accent3" accent4="accent4" accent5="accent5" accent6="accent6" hlink="hlink" folHlink="folHlink"/>
  <p:sldLayoutIdLst>
    <p:sldLayoutId id="2147483649" r:id="rId1"/>
    <p:sldLayoutId id="2147483674" r:id="rId2"/>
  </p:sldLayoutIdLst>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5729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84" r:id="rId3"/>
    <p:sldLayoutId id="2147483685" r:id="rId4"/>
    <p:sldLayoutId id="2147483686" r:id="rId5"/>
    <p:sldLayoutId id="2147483687" r:id="rId6"/>
  </p:sldLayoutIdLst>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Placeholder 18"/>
          <p:cNvPicPr>
            <a:picLocks noChangeAspect="1"/>
          </p:cNvPicPr>
          <p:nvPr userDrawn="1"/>
        </p:nvPicPr>
        <p:blipFill>
          <a:blip r:embed="rId3">
            <a:extLst>
              <a:ext uri="{28A0092B-C50C-407E-A947-70E740481C1C}">
                <a14:useLocalDpi xmlns:a14="http://schemas.microsoft.com/office/drawing/2010/main" val="0"/>
              </a:ext>
            </a:extLst>
          </a:blip>
          <a:srcRect t="7864" b="7864"/>
          <a:stretch>
            <a:fillRect/>
          </a:stretch>
        </p:blipFill>
        <p:spPr>
          <a:xfrm>
            <a:off x="0" y="0"/>
            <a:ext cx="12192000" cy="6858000"/>
          </a:xfrm>
          <a:prstGeom prst="rect">
            <a:avLst/>
          </a:prstGeom>
        </p:spPr>
      </p:pic>
      <p:pic>
        <p:nvPicPr>
          <p:cNvPr id="3" name="Picture Placeholder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4724400"/>
            <a:ext cx="12192000" cy="2133600"/>
          </a:xfrm>
          <a:prstGeom prst="rect">
            <a:avLst/>
          </a:prstGeom>
        </p:spPr>
      </p:pic>
    </p:spTree>
    <p:extLst>
      <p:ext uri="{BB962C8B-B14F-4D97-AF65-F5344CB8AC3E}">
        <p14:creationId xmlns:p14="http://schemas.microsoft.com/office/powerpoint/2010/main" val="413483056"/>
      </p:ext>
    </p:extLst>
  </p:cSld>
  <p:clrMap bg1="lt1" tx1="dk1" bg2="lt2" tx2="dk2" accent1="accent1" accent2="accent2" accent3="accent3" accent4="accent4" accent5="accent5" accent6="accent6" hlink="hlink" folHlink="folHlink"/>
  <p:sldLayoutIdLst>
    <p:sldLayoutId id="2147483683" r:id="rId1"/>
  </p:sldLayoutIdLst>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43837"/>
      </p:ext>
    </p:extLst>
  </p:cSld>
  <p:clrMap bg1="lt1" tx1="dk1" bg2="lt2" tx2="dk2" accent1="accent1" accent2="accent2" accent3="accent3" accent4="accent4" accent5="accent5" accent6="accent6" hlink="hlink" folHlink="folHlink"/>
  <p:sldLayoutIdLst>
    <p:sldLayoutId id="2147483679" r:id="rId1"/>
    <p:sldLayoutId id="2147483680" r:id="rId2"/>
  </p:sldLayoutIdLst>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ees.ac.uk/sections/stud/stream.cfm" TargetMode="External"/><Relationship Id="rId2" Type="http://schemas.openxmlformats.org/officeDocument/2006/relationships/hyperlink" Target="https://engage.tees.ac.uk/"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mailto:ithelp@tees.ac.uk"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Why </a:t>
            </a:r>
            <a:r>
              <a:rPr lang="en-US" dirty="0" err="1"/>
              <a:t>StREAM</a:t>
            </a:r>
            <a:r>
              <a:rPr lang="en-US" dirty="0"/>
              <a:t>? A Guide for Students</a:t>
            </a:r>
          </a:p>
        </p:txBody>
      </p:sp>
      <p:sp>
        <p:nvSpPr>
          <p:cNvPr id="5" name="Subtitle 4"/>
          <p:cNvSpPr>
            <a:spLocks noGrp="1"/>
          </p:cNvSpPr>
          <p:nvPr>
            <p:ph type="subTitle" idx="1"/>
          </p:nvPr>
        </p:nvSpPr>
        <p:spPr>
          <a:xfrm>
            <a:off x="1524000" y="3602038"/>
            <a:ext cx="9144000" cy="736046"/>
          </a:xfrm>
        </p:spPr>
        <p:txBody>
          <a:bodyPr/>
          <a:lstStyle/>
          <a:p>
            <a:r>
              <a:rPr lang="en-US" dirty="0"/>
              <a:t>Student Learning and Academic Registry</a:t>
            </a:r>
          </a:p>
          <a:p>
            <a:endParaRPr lang="en-US" dirty="0"/>
          </a:p>
        </p:txBody>
      </p:sp>
    </p:spTree>
    <p:extLst>
      <p:ext uri="{BB962C8B-B14F-4D97-AF65-F5344CB8AC3E}">
        <p14:creationId xmlns:p14="http://schemas.microsoft.com/office/powerpoint/2010/main" val="1905432968"/>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22385-7520-7CC0-1A78-7B4BF09AB914}"/>
              </a:ext>
            </a:extLst>
          </p:cNvPr>
          <p:cNvSpPr>
            <a:spLocks noGrp="1"/>
          </p:cNvSpPr>
          <p:nvPr>
            <p:ph type="ctrTitle"/>
          </p:nvPr>
        </p:nvSpPr>
        <p:spPr/>
        <p:txBody>
          <a:bodyPr/>
          <a:lstStyle/>
          <a:p>
            <a:r>
              <a:rPr lang="en-GB" dirty="0"/>
              <a:t>What is </a:t>
            </a:r>
            <a:r>
              <a:rPr lang="en-GB" dirty="0" err="1"/>
              <a:t>StREAM</a:t>
            </a:r>
            <a:r>
              <a:rPr lang="en-GB" dirty="0"/>
              <a:t>? How do I access it? </a:t>
            </a:r>
          </a:p>
        </p:txBody>
      </p:sp>
      <p:sp>
        <p:nvSpPr>
          <p:cNvPr id="3" name="Subtitle 2">
            <a:extLst>
              <a:ext uri="{FF2B5EF4-FFF2-40B4-BE49-F238E27FC236}">
                <a16:creationId xmlns:a16="http://schemas.microsoft.com/office/drawing/2014/main" id="{94F7C0BE-A037-2BFF-B573-2250EF5C1D8B}"/>
              </a:ext>
            </a:extLst>
          </p:cNvPr>
          <p:cNvSpPr>
            <a:spLocks noGrp="1"/>
          </p:cNvSpPr>
          <p:nvPr>
            <p:ph type="subTitle" idx="1"/>
          </p:nvPr>
        </p:nvSpPr>
        <p:spPr/>
        <p:txBody>
          <a:bodyPr/>
          <a:lstStyle/>
          <a:p>
            <a:r>
              <a:rPr lang="en-GB" dirty="0" err="1"/>
              <a:t>StREAM</a:t>
            </a:r>
            <a:r>
              <a:rPr lang="en-GB" dirty="0"/>
              <a:t> is Teesside University’s platform for helping you to keep track of your engagement as a TU student. </a:t>
            </a:r>
          </a:p>
          <a:p>
            <a:r>
              <a:rPr lang="en-GB" dirty="0"/>
              <a:t>You can see your engagement profile at </a:t>
            </a:r>
            <a:r>
              <a:rPr lang="en-GB" u="sng" dirty="0">
                <a:hlinkClick r:id="rId2"/>
              </a:rPr>
              <a:t>https://engage.tees.ac.uk/</a:t>
            </a:r>
            <a:r>
              <a:rPr lang="en-GB" dirty="0"/>
              <a:t>. Log in with the same TU credentials that you use to access your email. </a:t>
            </a:r>
          </a:p>
          <a:p>
            <a:r>
              <a:rPr lang="en-GB" dirty="0"/>
              <a:t>For addition information and user guides please visit </a:t>
            </a:r>
            <a:r>
              <a:rPr lang="en-GB" dirty="0">
                <a:hlinkClick r:id="rId3"/>
              </a:rPr>
              <a:t>https://www.tees.ac.uk/sections/stud/stream.cfm</a:t>
            </a:r>
            <a:r>
              <a:rPr lang="en-GB" dirty="0"/>
              <a:t> </a:t>
            </a:r>
          </a:p>
          <a:p>
            <a:endParaRPr lang="en-GB" dirty="0"/>
          </a:p>
          <a:p>
            <a:endParaRPr lang="en-GB" dirty="0"/>
          </a:p>
        </p:txBody>
      </p:sp>
    </p:spTree>
    <p:extLst>
      <p:ext uri="{BB962C8B-B14F-4D97-AF65-F5344CB8AC3E}">
        <p14:creationId xmlns:p14="http://schemas.microsoft.com/office/powerpoint/2010/main" val="2603562807"/>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2398D-90B5-C656-F041-C9DE5273FD4D}"/>
              </a:ext>
            </a:extLst>
          </p:cNvPr>
          <p:cNvSpPr>
            <a:spLocks noGrp="1"/>
          </p:cNvSpPr>
          <p:nvPr>
            <p:ph type="ctrTitle"/>
          </p:nvPr>
        </p:nvSpPr>
        <p:spPr/>
        <p:txBody>
          <a:bodyPr/>
          <a:lstStyle/>
          <a:p>
            <a:r>
              <a:rPr lang="en-GB" dirty="0"/>
              <a:t>But what is engagement? </a:t>
            </a:r>
          </a:p>
        </p:txBody>
      </p:sp>
      <p:sp>
        <p:nvSpPr>
          <p:cNvPr id="3" name="Subtitle 2">
            <a:extLst>
              <a:ext uri="{FF2B5EF4-FFF2-40B4-BE49-F238E27FC236}">
                <a16:creationId xmlns:a16="http://schemas.microsoft.com/office/drawing/2014/main" id="{3B9A5391-D750-AE06-B05D-3190BCAB8FFD}"/>
              </a:ext>
            </a:extLst>
          </p:cNvPr>
          <p:cNvSpPr>
            <a:spLocks noGrp="1"/>
          </p:cNvSpPr>
          <p:nvPr>
            <p:ph type="subTitle" idx="1"/>
          </p:nvPr>
        </p:nvSpPr>
        <p:spPr>
          <a:xfrm>
            <a:off x="330330" y="2297256"/>
            <a:ext cx="11536018" cy="3198941"/>
          </a:xfrm>
        </p:spPr>
        <p:txBody>
          <a:bodyPr lIns="91440" tIns="45720" rIns="91440" bIns="45720" anchor="t"/>
          <a:lstStyle/>
          <a:p>
            <a:r>
              <a:rPr lang="en-GB" dirty="0"/>
              <a:t>Engagement is a term that refers to how you are interacting with the university in various categories that reflect your daily life as a student.</a:t>
            </a:r>
          </a:p>
          <a:p>
            <a:r>
              <a:rPr lang="en-GB">
                <a:latin typeface="arial"/>
                <a:cs typeface="arial"/>
              </a:rPr>
              <a:t>Interactions such as your attendance, library card swipes and postings on Blackboard Ultra (</a:t>
            </a:r>
            <a:r>
              <a:rPr lang="en-GB" err="1">
                <a:latin typeface="arial"/>
                <a:cs typeface="arial"/>
              </a:rPr>
              <a:t>BbU</a:t>
            </a:r>
            <a:r>
              <a:rPr lang="en-GB">
                <a:latin typeface="arial"/>
                <a:cs typeface="arial"/>
              </a:rPr>
              <a:t>) are all signs that you are participating in the daily business of being a TU student.</a:t>
            </a:r>
          </a:p>
          <a:p>
            <a:r>
              <a:rPr lang="en-GB" dirty="0"/>
              <a:t>Staff can also use </a:t>
            </a:r>
            <a:r>
              <a:rPr lang="en-GB" dirty="0" err="1"/>
              <a:t>StREAM</a:t>
            </a:r>
            <a:r>
              <a:rPr lang="en-GB" dirty="0"/>
              <a:t> to record their interactions with you, such as when you stop by for a meeting with your Personal Tutor, or when you have an appointment with the Student Journey Team. </a:t>
            </a:r>
          </a:p>
          <a:p>
            <a:endParaRPr lang="en-GB" dirty="0"/>
          </a:p>
          <a:p>
            <a:endParaRPr lang="en-GB" dirty="0"/>
          </a:p>
        </p:txBody>
      </p:sp>
    </p:spTree>
    <p:extLst>
      <p:ext uri="{BB962C8B-B14F-4D97-AF65-F5344CB8AC3E}">
        <p14:creationId xmlns:p14="http://schemas.microsoft.com/office/powerpoint/2010/main" val="1926866521"/>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3217D-0429-FD5A-A749-968A28FCE2BA}"/>
              </a:ext>
            </a:extLst>
          </p:cNvPr>
          <p:cNvSpPr>
            <a:spLocks noGrp="1"/>
          </p:cNvSpPr>
          <p:nvPr>
            <p:ph type="ctrTitle"/>
          </p:nvPr>
        </p:nvSpPr>
        <p:spPr/>
        <p:txBody>
          <a:bodyPr/>
          <a:lstStyle/>
          <a:p>
            <a:r>
              <a:rPr lang="en-GB" dirty="0"/>
              <a:t>What can my engagement score do for me?</a:t>
            </a:r>
          </a:p>
        </p:txBody>
      </p:sp>
      <p:sp>
        <p:nvSpPr>
          <p:cNvPr id="3" name="Subtitle 2">
            <a:extLst>
              <a:ext uri="{FF2B5EF4-FFF2-40B4-BE49-F238E27FC236}">
                <a16:creationId xmlns:a16="http://schemas.microsoft.com/office/drawing/2014/main" id="{BF72E170-89B6-ACE8-C3DB-704F35F463DF}"/>
              </a:ext>
            </a:extLst>
          </p:cNvPr>
          <p:cNvSpPr>
            <a:spLocks noGrp="1"/>
          </p:cNvSpPr>
          <p:nvPr>
            <p:ph type="subTitle" idx="1"/>
          </p:nvPr>
        </p:nvSpPr>
        <p:spPr/>
        <p:txBody>
          <a:bodyPr lIns="91440" tIns="45720" rIns="91440" bIns="45720" anchor="t"/>
          <a:lstStyle/>
          <a:p>
            <a:r>
              <a:rPr lang="en-GB">
                <a:latin typeface="arial"/>
                <a:cs typeface="arial"/>
              </a:rPr>
              <a:t>Being aware of your engagement score (which is contained in your engagement profile page) can help you to understand your progress towards your goals.</a:t>
            </a:r>
            <a:endParaRPr lang="en-GB" dirty="0"/>
          </a:p>
          <a:p>
            <a:r>
              <a:rPr lang="en-GB" dirty="0"/>
              <a:t>If you notice a dip in your score, you can work on developing some strategies to improve your engagement in all aspects of your daily activities as a TU student.</a:t>
            </a:r>
          </a:p>
          <a:p>
            <a:r>
              <a:rPr lang="en-GB" dirty="0"/>
              <a:t>The more you engage, the higher your engagement score!</a:t>
            </a:r>
          </a:p>
          <a:p>
            <a:endParaRPr lang="en-GB" dirty="0"/>
          </a:p>
        </p:txBody>
      </p:sp>
    </p:spTree>
    <p:extLst>
      <p:ext uri="{BB962C8B-B14F-4D97-AF65-F5344CB8AC3E}">
        <p14:creationId xmlns:p14="http://schemas.microsoft.com/office/powerpoint/2010/main" val="537949260"/>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CCCFF-2EB6-D26E-4ABD-DD056CE290CE}"/>
              </a:ext>
            </a:extLst>
          </p:cNvPr>
          <p:cNvSpPr>
            <a:spLocks noGrp="1"/>
          </p:cNvSpPr>
          <p:nvPr>
            <p:ph type="ctrTitle"/>
          </p:nvPr>
        </p:nvSpPr>
        <p:spPr/>
        <p:txBody>
          <a:bodyPr/>
          <a:lstStyle/>
          <a:p>
            <a:r>
              <a:rPr lang="en-GB" dirty="0"/>
              <a:t>Who else can see my engagement profile? </a:t>
            </a:r>
          </a:p>
        </p:txBody>
      </p:sp>
      <p:sp>
        <p:nvSpPr>
          <p:cNvPr id="3" name="Subtitle 2">
            <a:extLst>
              <a:ext uri="{FF2B5EF4-FFF2-40B4-BE49-F238E27FC236}">
                <a16:creationId xmlns:a16="http://schemas.microsoft.com/office/drawing/2014/main" id="{AF8BD3C5-B59E-451A-0A6A-3633A71A3492}"/>
              </a:ext>
            </a:extLst>
          </p:cNvPr>
          <p:cNvSpPr>
            <a:spLocks noGrp="1"/>
          </p:cNvSpPr>
          <p:nvPr>
            <p:ph type="subTitle" idx="1"/>
          </p:nvPr>
        </p:nvSpPr>
        <p:spPr/>
        <p:txBody>
          <a:bodyPr lIns="91440" tIns="45720" rIns="91440" bIns="45720" anchor="t"/>
          <a:lstStyle/>
          <a:p>
            <a:r>
              <a:rPr lang="en-GB">
                <a:latin typeface="arial"/>
                <a:cs typeface="arial"/>
              </a:rPr>
              <a:t>Your personal tutor can see your engagement score, plus module tutors and course leaders assigned to you. Support staff from groups such as the Student Success Team and the Student Journey Team also have access to your engagement profile. </a:t>
            </a:r>
            <a:endParaRPr lang="en-GB" dirty="0"/>
          </a:p>
          <a:p>
            <a:endParaRPr lang="en-GB" dirty="0"/>
          </a:p>
        </p:txBody>
      </p:sp>
    </p:spTree>
    <p:extLst>
      <p:ext uri="{BB962C8B-B14F-4D97-AF65-F5344CB8AC3E}">
        <p14:creationId xmlns:p14="http://schemas.microsoft.com/office/powerpoint/2010/main" val="3688096434"/>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AA126-22C9-6340-A33C-51D148BCF31C}"/>
              </a:ext>
            </a:extLst>
          </p:cNvPr>
          <p:cNvSpPr>
            <a:spLocks noGrp="1"/>
          </p:cNvSpPr>
          <p:nvPr>
            <p:ph type="ctrTitle"/>
          </p:nvPr>
        </p:nvSpPr>
        <p:spPr/>
        <p:txBody>
          <a:bodyPr/>
          <a:lstStyle/>
          <a:p>
            <a:r>
              <a:rPr lang="en-GB" dirty="0"/>
              <a:t>What else can </a:t>
            </a:r>
            <a:r>
              <a:rPr lang="en-GB" dirty="0" err="1"/>
              <a:t>StREAM</a:t>
            </a:r>
            <a:r>
              <a:rPr lang="en-GB" dirty="0"/>
              <a:t> do for me? </a:t>
            </a:r>
          </a:p>
        </p:txBody>
      </p:sp>
      <p:sp>
        <p:nvSpPr>
          <p:cNvPr id="3" name="Subtitle 2">
            <a:extLst>
              <a:ext uri="{FF2B5EF4-FFF2-40B4-BE49-F238E27FC236}">
                <a16:creationId xmlns:a16="http://schemas.microsoft.com/office/drawing/2014/main" id="{00CE4AAE-E24F-0AD2-3D3F-06E5C3902370}"/>
              </a:ext>
            </a:extLst>
          </p:cNvPr>
          <p:cNvSpPr>
            <a:spLocks noGrp="1"/>
          </p:cNvSpPr>
          <p:nvPr>
            <p:ph type="subTitle" idx="1"/>
          </p:nvPr>
        </p:nvSpPr>
        <p:spPr/>
        <p:txBody>
          <a:bodyPr lIns="91440" tIns="45720" rIns="91440" bIns="45720" anchor="t"/>
          <a:lstStyle/>
          <a:p>
            <a:r>
              <a:rPr lang="en-GB">
                <a:latin typeface="arial"/>
                <a:cs typeface="arial"/>
              </a:rPr>
              <a:t>Staff can use </a:t>
            </a:r>
            <a:r>
              <a:rPr lang="en-GB" err="1">
                <a:latin typeface="arial"/>
                <a:cs typeface="arial"/>
              </a:rPr>
              <a:t>StREAM</a:t>
            </a:r>
            <a:r>
              <a:rPr lang="en-GB">
                <a:latin typeface="arial"/>
                <a:cs typeface="arial"/>
              </a:rPr>
              <a:t> to refer you to other campus services. For example, your personal tutor can use </a:t>
            </a:r>
            <a:r>
              <a:rPr lang="en-GB" err="1">
                <a:latin typeface="arial"/>
                <a:cs typeface="arial"/>
              </a:rPr>
              <a:t>StREAM</a:t>
            </a:r>
            <a:r>
              <a:rPr lang="en-GB">
                <a:latin typeface="arial"/>
                <a:cs typeface="arial"/>
              </a:rPr>
              <a:t> to refer you to Disability Services for an assessment if you request it, or to the Student Success Team if you are struggling with your studies and your engagement. </a:t>
            </a:r>
            <a:endParaRPr lang="en-GB" dirty="0"/>
          </a:p>
          <a:p>
            <a:endParaRPr lang="en-GB" dirty="0"/>
          </a:p>
        </p:txBody>
      </p:sp>
    </p:spTree>
    <p:extLst>
      <p:ext uri="{BB962C8B-B14F-4D97-AF65-F5344CB8AC3E}">
        <p14:creationId xmlns:p14="http://schemas.microsoft.com/office/powerpoint/2010/main" val="3698012054"/>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5D11-47EB-A1D3-217E-21D2B0B96F19}"/>
              </a:ext>
            </a:extLst>
          </p:cNvPr>
          <p:cNvSpPr>
            <a:spLocks noGrp="1"/>
          </p:cNvSpPr>
          <p:nvPr>
            <p:ph type="ctrTitle"/>
          </p:nvPr>
        </p:nvSpPr>
        <p:spPr/>
        <p:txBody>
          <a:bodyPr/>
          <a:lstStyle/>
          <a:p>
            <a:r>
              <a:rPr lang="en-GB" dirty="0"/>
              <a:t>Who should I contact with questions? </a:t>
            </a:r>
          </a:p>
        </p:txBody>
      </p:sp>
      <p:sp>
        <p:nvSpPr>
          <p:cNvPr id="3" name="Subtitle 2">
            <a:extLst>
              <a:ext uri="{FF2B5EF4-FFF2-40B4-BE49-F238E27FC236}">
                <a16:creationId xmlns:a16="http://schemas.microsoft.com/office/drawing/2014/main" id="{27920E14-4419-B3A8-2B85-6AE8F098C1D9}"/>
              </a:ext>
            </a:extLst>
          </p:cNvPr>
          <p:cNvSpPr>
            <a:spLocks noGrp="1"/>
          </p:cNvSpPr>
          <p:nvPr>
            <p:ph type="subTitle" idx="1"/>
          </p:nvPr>
        </p:nvSpPr>
        <p:spPr/>
        <p:txBody>
          <a:bodyPr lIns="91440" tIns="45720" rIns="91440" bIns="45720" anchor="t"/>
          <a:lstStyle/>
          <a:p>
            <a:r>
              <a:rPr lang="en-GB">
                <a:latin typeface="arial"/>
                <a:cs typeface="arial"/>
              </a:rPr>
              <a:t>For any difficulties with accessing the site, contact IT help at </a:t>
            </a:r>
            <a:r>
              <a:rPr lang="en-GB" u="sng">
                <a:latin typeface="arial"/>
                <a:cs typeface="arial"/>
                <a:hlinkClick r:id="rId2"/>
              </a:rPr>
              <a:t>ithelp@tees.ac.uk</a:t>
            </a:r>
            <a:r>
              <a:rPr lang="en-GB">
                <a:latin typeface="arial"/>
                <a:cs typeface="arial"/>
              </a:rPr>
              <a:t>. For guidance in interpreting your engagement information, see your personal tutor, module tutor or course leader. </a:t>
            </a:r>
            <a:endParaRPr lang="en-GB" dirty="0"/>
          </a:p>
          <a:p>
            <a:endParaRPr lang="en-GB" dirty="0"/>
          </a:p>
        </p:txBody>
      </p:sp>
    </p:spTree>
    <p:extLst>
      <p:ext uri="{BB962C8B-B14F-4D97-AF65-F5344CB8AC3E}">
        <p14:creationId xmlns:p14="http://schemas.microsoft.com/office/powerpoint/2010/main" val="2093556070"/>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5DA181A-D995-C908-525A-F92C7C5C497D}"/>
              </a:ext>
            </a:extLst>
          </p:cNvPr>
          <p:cNvSpPr>
            <a:spLocks noGrp="1"/>
          </p:cNvSpPr>
          <p:nvPr>
            <p:ph type="subTitle" idx="1"/>
          </p:nvPr>
        </p:nvSpPr>
        <p:spPr/>
        <p:txBody>
          <a:bodyPr/>
          <a:lstStyle/>
          <a:p>
            <a:pPr algn="ctr"/>
            <a:r>
              <a:rPr lang="en-GB" sz="4800" dirty="0"/>
              <a:t>Thank you! </a:t>
            </a:r>
          </a:p>
        </p:txBody>
      </p:sp>
    </p:spTree>
    <p:extLst>
      <p:ext uri="{BB962C8B-B14F-4D97-AF65-F5344CB8AC3E}">
        <p14:creationId xmlns:p14="http://schemas.microsoft.com/office/powerpoint/2010/main" val="2305821576"/>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sld>
</file>

<file path=ppt/theme/theme1.xml><?xml version="1.0" encoding="utf-8"?>
<a:theme xmlns:a="http://schemas.openxmlformats.org/drawingml/2006/main" name="Intro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chor="ctr" anchorCtr="0">
        <a:normAutofit/>
      </a:bodyPr>
      <a:lstStyle>
        <a:defPPr>
          <a:defRPr sz="4000" b="1" dirty="0" smtClean="0">
            <a:latin typeface="Arial" charset="0"/>
            <a:ea typeface="Arial" charset="0"/>
            <a:cs typeface="Arial"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icture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nchor="ctr" anchorCtr="0">
        <a:normAutofit/>
      </a:bodyPr>
      <a:lstStyle>
        <a:defPPr>
          <a:defRPr sz="4000" b="1" dirty="0" smtClean="0">
            <a:latin typeface="Arial" charset="0"/>
            <a:ea typeface="Arial" charset="0"/>
            <a:cs typeface="Arial"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End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3d2115b-a55e-46b6-9df7-b03388ecfc60}" enabled="0" method="" siteId="{43d2115b-a55e-46b6-9df7-b03388ecfc60}" removed="1"/>
</clbl:labelList>
</file>

<file path=docProps/app.xml><?xml version="1.0" encoding="utf-8"?>
<Properties xmlns="http://schemas.openxmlformats.org/officeDocument/2006/extended-properties" xmlns:vt="http://schemas.openxmlformats.org/officeDocument/2006/docPropsVTypes">
  <TotalTime>2717</TotalTime>
  <Words>439</Words>
  <Application>Microsoft Office PowerPoint</Application>
  <PresentationFormat>Widescreen</PresentationFormat>
  <Paragraphs>21</Paragraphs>
  <Slides>8</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8</vt:i4>
      </vt:variant>
    </vt:vector>
  </HeadingPairs>
  <TitlesOfParts>
    <vt:vector size="15" baseType="lpstr">
      <vt:lpstr>arial</vt:lpstr>
      <vt:lpstr>arial</vt:lpstr>
      <vt:lpstr>Calibri</vt:lpstr>
      <vt:lpstr>Intro slide</vt:lpstr>
      <vt:lpstr>Content slide</vt:lpstr>
      <vt:lpstr>Picture slide</vt:lpstr>
      <vt:lpstr>End slide</vt:lpstr>
      <vt:lpstr>Why StREAM? A Guide for Students</vt:lpstr>
      <vt:lpstr>What is StREAM? How do I access it? </vt:lpstr>
      <vt:lpstr>But what is engagement? </vt:lpstr>
      <vt:lpstr>What can my engagement score do for me?</vt:lpstr>
      <vt:lpstr>Who else can see my engagement profile? </vt:lpstr>
      <vt:lpstr>What else can StREAM do for me? </vt:lpstr>
      <vt:lpstr>Who should I contact with questions?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Saccone, Barry</cp:lastModifiedBy>
  <cp:revision>89</cp:revision>
  <dcterms:created xsi:type="dcterms:W3CDTF">2017-07-13T14:47:43Z</dcterms:created>
  <dcterms:modified xsi:type="dcterms:W3CDTF">2023-09-12T14:56:25Z</dcterms:modified>
</cp:coreProperties>
</file>